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FB9A02E-226A-4A05-9678-CA6CDB4E1A60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6D44FA1-CB3A-4FB5-8C94-28169756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0" dirty="0" smtClean="0">
                <a:latin typeface="Bradley Hand ITC" pitchFamily="66" charset="0"/>
              </a:rPr>
              <a:t>Computer Maintenance</a:t>
            </a:r>
            <a:endParaRPr lang="en-US" sz="5400" b="0" dirty="0"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radley Hand ITC" pitchFamily="66" charset="0"/>
              </a:rPr>
              <a:t>By: Cashae An-Unique Vinson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609600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>
                <a:latin typeface="Bradley Hand ITC" pitchFamily="66" charset="0"/>
              </a:rPr>
              <a:t>Computer</a:t>
            </a:r>
            <a:r>
              <a:rPr lang="en-US" dirty="0" smtClean="0">
                <a:latin typeface="Bradley Hand ITC" pitchFamily="66" charset="0"/>
              </a:rPr>
              <a:t> </a:t>
            </a:r>
            <a:r>
              <a:rPr lang="en-US" u="sng" dirty="0" smtClean="0">
                <a:latin typeface="Bradley Hand ITC" pitchFamily="66" charset="0"/>
              </a:rPr>
              <a:t>memory</a:t>
            </a:r>
            <a:endParaRPr lang="en-US" u="sng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7239000" cy="57150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7200" dirty="0" smtClean="0">
                <a:latin typeface="Bradley Hand ITC" pitchFamily="66" charset="0"/>
              </a:rPr>
              <a:t>A way to measure a computer’s power is by its capacity to remember.</a:t>
            </a:r>
          </a:p>
          <a:p>
            <a:pPr>
              <a:lnSpc>
                <a:spcPct val="170000"/>
              </a:lnSpc>
            </a:pPr>
            <a:r>
              <a:rPr lang="en-US" sz="7200" dirty="0" smtClean="0">
                <a:latin typeface="Bradley Hand ITC" pitchFamily="66" charset="0"/>
              </a:rPr>
              <a:t>Hard drive can be compared to long-term memory and RAM (random access memory) is short-term memory.</a:t>
            </a:r>
          </a:p>
          <a:p>
            <a:pPr>
              <a:lnSpc>
                <a:spcPct val="170000"/>
              </a:lnSpc>
            </a:pPr>
            <a:r>
              <a:rPr lang="en-US" sz="7200" dirty="0" smtClean="0">
                <a:latin typeface="Bradley Hand ITC" pitchFamily="66" charset="0"/>
              </a:rPr>
              <a:t>RAM is computer memory that is made up of small memory chips that form a memory module</a:t>
            </a:r>
          </a:p>
          <a:p>
            <a:pPr lvl="1">
              <a:lnSpc>
                <a:spcPct val="170000"/>
              </a:lnSpc>
            </a:pPr>
            <a:r>
              <a:rPr lang="en-US" sz="7200" dirty="0" smtClean="0">
                <a:solidFill>
                  <a:schemeClr val="tx1"/>
                </a:solidFill>
                <a:latin typeface="Bradley Hand ITC" pitchFamily="66" charset="0"/>
              </a:rPr>
              <a:t>The modules are installed in th</a:t>
            </a:r>
            <a:r>
              <a:rPr lang="en-US" sz="7200" dirty="0" smtClean="0">
                <a:solidFill>
                  <a:schemeClr val="tx1"/>
                </a:solidFill>
                <a:latin typeface="Bradley Hand ITC" pitchFamily="66" charset="0"/>
              </a:rPr>
              <a:t>e RAM slots on the motherboard of your computer</a:t>
            </a:r>
          </a:p>
          <a:p>
            <a:pPr>
              <a:lnSpc>
                <a:spcPct val="170000"/>
              </a:lnSpc>
            </a:pPr>
            <a:r>
              <a:rPr lang="en-US" sz="7200" dirty="0" smtClean="0">
                <a:latin typeface="Bradley Hand ITC" pitchFamily="66" charset="0"/>
              </a:rPr>
              <a:t>RAM is TEMPORARY!</a:t>
            </a:r>
          </a:p>
          <a:p>
            <a:pPr>
              <a:lnSpc>
                <a:spcPct val="170000"/>
              </a:lnSpc>
            </a:pPr>
            <a:r>
              <a:rPr lang="en-US" sz="7200" dirty="0" smtClean="0">
                <a:latin typeface="Bradley Hand ITC" pitchFamily="66" charset="0"/>
              </a:rPr>
              <a:t>While the computer is processing data, it reads and write to RAM </a:t>
            </a:r>
          </a:p>
          <a:p>
            <a:pPr>
              <a:lnSpc>
                <a:spcPct val="170000"/>
              </a:lnSpc>
            </a:pPr>
            <a:r>
              <a:rPr lang="en-US" sz="7200" dirty="0" smtClean="0">
                <a:latin typeface="Bradley Hand ITC" pitchFamily="66" charset="0"/>
              </a:rPr>
              <a:t>When RAM fills up the computer  continually goes to the hard drive to replace old data in RAM with new data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sz="7200" dirty="0" smtClean="0">
                <a:latin typeface="Bradley Hand ITC" pitchFamily="66" charset="0"/>
              </a:rPr>
              <a:t>Adding RAM to a compute generally helps increase performance, speed, and usability.</a:t>
            </a:r>
          </a:p>
          <a:p>
            <a:endParaRPr lang="en-US" dirty="0" smtClean="0">
              <a:latin typeface="Bradley Hand ITC" pitchFamily="66" charset="0"/>
            </a:endParaRPr>
          </a:p>
          <a:p>
            <a:pPr>
              <a:buNone/>
            </a:pPr>
            <a:endParaRPr lang="en-US" dirty="0">
              <a:latin typeface="Bradley Hand ITC" pitchFamily="66" charset="0"/>
            </a:endParaRPr>
          </a:p>
        </p:txBody>
      </p:sp>
      <p:pic>
        <p:nvPicPr>
          <p:cNvPr id="4" name="Picture 3" descr="ram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762000"/>
            <a:ext cx="1380857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>
                <a:latin typeface="Bradley Hand ITC" pitchFamily="66" charset="0"/>
              </a:rPr>
              <a:t>Maintenance Issues</a:t>
            </a:r>
            <a:endParaRPr lang="en-US" u="sng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 smtClean="0">
                <a:latin typeface="Bradley Hand ITC" pitchFamily="66" charset="0"/>
              </a:rPr>
              <a:t>If you don’t properly maintain your computer regular you will begin the experience problems with the hardware. </a:t>
            </a:r>
          </a:p>
          <a:p>
            <a:pPr>
              <a:lnSpc>
                <a:spcPct val="160000"/>
              </a:lnSpc>
            </a:pPr>
            <a:r>
              <a:rPr lang="en-US" dirty="0" smtClean="0">
                <a:latin typeface="Bradley Hand ITC" pitchFamily="66" charset="0"/>
              </a:rPr>
              <a:t>Example: hard disk starts to slow, problems with printer, keyboard and mouse may start acting sluggish, and monitor may act up</a:t>
            </a:r>
          </a:p>
          <a:p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/>
          <a:lstStyle/>
          <a:p>
            <a:pPr algn="ctr"/>
            <a:r>
              <a:rPr lang="en-US" u="sng" dirty="0" smtClean="0">
                <a:latin typeface="Bradley Hand ITC" pitchFamily="66" charset="0"/>
              </a:rPr>
              <a:t>Hardware Maintenance</a:t>
            </a:r>
            <a:endParaRPr lang="en-US" u="sng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latin typeface="Bradley Hand ITC" pitchFamily="66" charset="0"/>
              </a:rPr>
              <a:t>Clean computer every 3-6 months.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latin typeface="Bradley Hand ITC" pitchFamily="66" charset="0"/>
              </a:rPr>
              <a:t>* if in a dust environment, clean computer more often</a:t>
            </a:r>
          </a:p>
          <a:p>
            <a:pPr>
              <a:buNone/>
            </a:pPr>
            <a:endParaRPr lang="en-US" dirty="0">
              <a:latin typeface="Bradley Hand ITC" pitchFamily="66" charset="0"/>
            </a:endParaRPr>
          </a:p>
        </p:txBody>
      </p:sp>
      <p:pic>
        <p:nvPicPr>
          <p:cNvPr id="4" name="Picture 3" descr="cm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3798896"/>
            <a:ext cx="2438400" cy="2793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u="sng" dirty="0" smtClean="0">
                <a:latin typeface="Bradley Hand ITC" pitchFamily="66" charset="0"/>
              </a:rPr>
              <a:t>Keyboard</a:t>
            </a:r>
            <a:endParaRPr lang="en-US" u="sng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239000" cy="5388936"/>
          </a:xfrm>
        </p:spPr>
        <p:txBody>
          <a:bodyPr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en-US" dirty="0" smtClean="0">
                <a:latin typeface="Bradley Hand ITC" pitchFamily="66" charset="0"/>
              </a:rPr>
              <a:t>Clean &amp; Check keyboard periodically</a:t>
            </a:r>
          </a:p>
          <a:p>
            <a:pPr lvl="1">
              <a:lnSpc>
                <a:spcPct val="160000"/>
              </a:lnSpc>
            </a:pPr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Dirt, dust, hair, and food particles can be on or in-between the keys of the keyboard, causing the keys to jam or otherwise malfunction.</a:t>
            </a:r>
          </a:p>
          <a:p>
            <a:pPr lvl="1">
              <a:lnSpc>
                <a:spcPct val="160000"/>
              </a:lnSpc>
              <a:buNone/>
            </a:pPr>
            <a:endParaRPr lang="en-US" dirty="0" smtClean="0">
              <a:solidFill>
                <a:schemeClr val="tx1"/>
              </a:solidFill>
              <a:latin typeface="Bradley Hand ITC" pitchFamily="66" charset="0"/>
            </a:endParaRPr>
          </a:p>
          <a:p>
            <a:pPr>
              <a:lnSpc>
                <a:spcPct val="160000"/>
              </a:lnSpc>
            </a:pPr>
            <a:r>
              <a:rPr lang="en-US" dirty="0" smtClean="0">
                <a:latin typeface="Bradley Hand ITC" pitchFamily="66" charset="0"/>
              </a:rPr>
              <a:t>When cleaning the keyboard it is best to use  compressed air.</a:t>
            </a:r>
          </a:p>
          <a:p>
            <a:pPr>
              <a:lnSpc>
                <a:spcPct val="160000"/>
              </a:lnSpc>
            </a:pPr>
            <a:r>
              <a:rPr lang="en-US" dirty="0" smtClean="0">
                <a:latin typeface="Bradley Hand ITC" pitchFamily="66" charset="0"/>
              </a:rPr>
              <a:t>Every 6 months you should use compressed air when cleaning the keyboard  </a:t>
            </a:r>
            <a:endParaRPr lang="en-US" dirty="0">
              <a:latin typeface="Bradley Hand ITC" pitchFamily="66" charset="0"/>
            </a:endParaRPr>
          </a:p>
        </p:txBody>
      </p:sp>
      <p:pic>
        <p:nvPicPr>
          <p:cNvPr id="4" name="Picture 3" descr="Keyboar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152400"/>
            <a:ext cx="2285714" cy="1714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/>
          <a:lstStyle/>
          <a:p>
            <a:pPr algn="ctr"/>
            <a:r>
              <a:rPr lang="en-US" u="sng" dirty="0" smtClean="0">
                <a:latin typeface="Bradley Hand ITC" pitchFamily="66" charset="0"/>
              </a:rPr>
              <a:t>Mouse</a:t>
            </a:r>
            <a:endParaRPr lang="en-US" u="sng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239000" cy="53889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Bradley Hand ITC" pitchFamily="66" charset="0"/>
              </a:rPr>
              <a:t>Cleaning mechanical mouse often eliminates jerking or erratic movement of the mouse pointer.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Bradley Hand ITC" pitchFamily="66" charset="0"/>
              </a:rPr>
              <a:t>To clean the rollers, you need to remove the bottom </a:t>
            </a:r>
          </a:p>
          <a:p>
            <a:pPr lvl="1">
              <a:lnSpc>
                <a:spcPct val="150000"/>
              </a:lnSpc>
            </a:pPr>
            <a:r>
              <a:rPr lang="en-US" sz="2600" dirty="0" smtClean="0">
                <a:solidFill>
                  <a:schemeClr val="tx1"/>
                </a:solidFill>
                <a:latin typeface="Bradley Hand ITC" pitchFamily="66" charset="0"/>
              </a:rPr>
              <a:t>You may find dirt, hair, or dust in the middle of the roller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Bradley Hand ITC" pitchFamily="66" charset="0"/>
              </a:rPr>
              <a:t>It is best if you remove as much as possible of those debris and then reassemble the mouse</a:t>
            </a:r>
            <a:endParaRPr lang="en-US" dirty="0">
              <a:latin typeface="Bradley Hand ITC" pitchFamily="66" charset="0"/>
            </a:endParaRPr>
          </a:p>
        </p:txBody>
      </p:sp>
      <p:pic>
        <p:nvPicPr>
          <p:cNvPr id="4" name="Picture 3" descr="mous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400" y="5257800"/>
            <a:ext cx="2034619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838200"/>
          </a:xfrm>
        </p:spPr>
        <p:txBody>
          <a:bodyPr/>
          <a:lstStyle/>
          <a:p>
            <a:pPr algn="ctr"/>
            <a:r>
              <a:rPr lang="en-US" u="sng" dirty="0" smtClean="0">
                <a:latin typeface="Bradley Hand ITC" pitchFamily="66" charset="0"/>
              </a:rPr>
              <a:t>Printer</a:t>
            </a:r>
            <a:endParaRPr lang="en-US" u="sng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239000" cy="531273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Bradley Hand ITC" pitchFamily="66" charset="0"/>
              </a:rPr>
              <a:t>Cleaning your printer helps the printer live longer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Bradley Hand ITC" pitchFamily="66" charset="0"/>
              </a:rPr>
              <a:t>Check the printer documentation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tx1"/>
                </a:solidFill>
                <a:latin typeface="Bradley Hand ITC" pitchFamily="66" charset="0"/>
              </a:rPr>
              <a:t>Turn off printer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tx1"/>
                </a:solidFill>
                <a:latin typeface="Bradley Hand ITC" pitchFamily="66" charset="0"/>
              </a:rPr>
              <a:t>Use a cleaner recommended by the manufacturer, or a lint-free cloth, and then moisten it with a 50-50% solution of water and vinegar.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latin typeface="Bradley Hand ITC" pitchFamily="66" charset="0"/>
              </a:rPr>
              <a:t>Wring out all excess moisture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latin typeface="Bradley Hand ITC" pitchFamily="66" charset="0"/>
              </a:rPr>
              <a:t>Thoroughly clean outside of the printer</a:t>
            </a:r>
          </a:p>
          <a:p>
            <a:pPr lvl="2">
              <a:lnSpc>
                <a:spcPct val="150000"/>
              </a:lnSpc>
              <a:buNone/>
            </a:pPr>
            <a:r>
              <a:rPr lang="en-US" sz="2600" dirty="0" smtClean="0">
                <a:latin typeface="Bradley Hand ITC" pitchFamily="66" charset="0"/>
              </a:rPr>
              <a:t>*Make sure NO fluids get inside the printer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600" dirty="0" smtClean="0">
                <a:solidFill>
                  <a:schemeClr val="tx1"/>
                </a:solidFill>
                <a:latin typeface="Bradley Hand ITC" pitchFamily="66" charset="0"/>
              </a:rPr>
              <a:t>NEVER spray an aerosol directly onto the printer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Bradley Hand ITC" pitchFamily="66" charset="0"/>
              </a:rPr>
              <a:t>Optional: Wear latex gloves to protect your hands from dirt and other debris.</a:t>
            </a:r>
          </a:p>
          <a:p>
            <a:pPr>
              <a:buNone/>
            </a:pPr>
            <a:endParaRPr lang="en-US" dirty="0">
              <a:latin typeface="Bradley Hand ITC" pitchFamily="66" charset="0"/>
            </a:endParaRPr>
          </a:p>
        </p:txBody>
      </p:sp>
      <p:pic>
        <p:nvPicPr>
          <p:cNvPr id="4" name="Picture 3" descr="printe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228600"/>
            <a:ext cx="1981200" cy="2319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762000"/>
          </a:xfrm>
        </p:spPr>
        <p:txBody>
          <a:bodyPr/>
          <a:lstStyle/>
          <a:p>
            <a:pPr algn="ctr"/>
            <a:r>
              <a:rPr lang="en-US" u="sng" dirty="0" smtClean="0">
                <a:latin typeface="Bradley Hand ITC" pitchFamily="66" charset="0"/>
              </a:rPr>
              <a:t>Inkjet</a:t>
            </a:r>
            <a:r>
              <a:rPr lang="en-US" dirty="0" smtClean="0">
                <a:latin typeface="Bradley Hand ITC" pitchFamily="66" charset="0"/>
              </a:rPr>
              <a:t> </a:t>
            </a:r>
            <a:r>
              <a:rPr lang="en-US" u="sng" dirty="0" smtClean="0">
                <a:latin typeface="Bradley Hand ITC" pitchFamily="66" charset="0"/>
              </a:rPr>
              <a:t>printer</a:t>
            </a:r>
            <a:endParaRPr lang="en-US" u="sng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239000" cy="538893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sz="2900" dirty="0" smtClean="0">
                <a:latin typeface="Bradley Hand ITC" pitchFamily="66" charset="0"/>
              </a:rPr>
              <a:t>After so much use, small deposits of dry ink accumulate on the print head</a:t>
            </a:r>
          </a:p>
          <a:p>
            <a:pPr>
              <a:lnSpc>
                <a:spcPct val="150000"/>
              </a:lnSpc>
            </a:pPr>
            <a:r>
              <a:rPr lang="en-US" sz="2900" dirty="0" smtClean="0">
                <a:latin typeface="Bradley Hand ITC" pitchFamily="66" charset="0"/>
              </a:rPr>
              <a:t>Eventually, these deposits begin to clog the printer’s ink jets and affects the print quality of the document (ex: streaks &amp; blotchy printings)</a:t>
            </a:r>
          </a:p>
          <a:p>
            <a:pPr>
              <a:lnSpc>
                <a:spcPct val="150000"/>
              </a:lnSpc>
            </a:pPr>
            <a:r>
              <a:rPr lang="en-US" sz="2900" dirty="0" smtClean="0">
                <a:latin typeface="Bradley Hand ITC" pitchFamily="66" charset="0"/>
              </a:rPr>
              <a:t>Dust and ink from inexpensive paper can affect the printer’s rollers</a:t>
            </a:r>
          </a:p>
          <a:p>
            <a:pPr lvl="1">
              <a:lnSpc>
                <a:spcPct val="150000"/>
              </a:lnSpc>
            </a:pPr>
            <a:r>
              <a:rPr lang="en-US" sz="2900" dirty="0" smtClean="0">
                <a:solidFill>
                  <a:schemeClr val="tx1"/>
                </a:solidFill>
                <a:latin typeface="Bradley Hand ITC" pitchFamily="66" charset="0"/>
              </a:rPr>
              <a:t>When cleaning the inkjet printer 1</a:t>
            </a:r>
            <a:r>
              <a:rPr lang="en-US" sz="2900" baseline="30000" dirty="0" smtClean="0">
                <a:solidFill>
                  <a:schemeClr val="tx1"/>
                </a:solidFill>
                <a:latin typeface="Bradley Hand ITC" pitchFamily="66" charset="0"/>
              </a:rPr>
              <a:t>st</a:t>
            </a:r>
            <a:r>
              <a:rPr lang="en-US" sz="2900" dirty="0" smtClean="0">
                <a:solidFill>
                  <a:schemeClr val="tx1"/>
                </a:solidFill>
                <a:latin typeface="Bradley Hand ITC" pitchFamily="66" charset="0"/>
              </a:rPr>
              <a:t> turn it off and unplug it</a:t>
            </a:r>
          </a:p>
          <a:p>
            <a:pPr lvl="1">
              <a:lnSpc>
                <a:spcPct val="150000"/>
              </a:lnSpc>
            </a:pPr>
            <a:r>
              <a:rPr lang="en-US" sz="2900" dirty="0" smtClean="0">
                <a:solidFill>
                  <a:schemeClr val="tx1"/>
                </a:solidFill>
                <a:latin typeface="Bradley Hand ITC" pitchFamily="66" charset="0"/>
              </a:rPr>
              <a:t>Let it cool If necessary</a:t>
            </a:r>
          </a:p>
          <a:p>
            <a:pPr lvl="1">
              <a:lnSpc>
                <a:spcPct val="150000"/>
              </a:lnSpc>
            </a:pPr>
            <a:r>
              <a:rPr lang="en-US" sz="2900" dirty="0" smtClean="0">
                <a:solidFill>
                  <a:schemeClr val="tx1"/>
                </a:solidFill>
                <a:latin typeface="Bradley Hand ITC" pitchFamily="66" charset="0"/>
              </a:rPr>
              <a:t>Use a small vacuum to remove the debris</a:t>
            </a:r>
          </a:p>
          <a:p>
            <a:pPr lvl="1">
              <a:lnSpc>
                <a:spcPct val="150000"/>
              </a:lnSpc>
            </a:pPr>
            <a:r>
              <a:rPr lang="en-US" sz="2900" dirty="0" smtClean="0">
                <a:solidFill>
                  <a:schemeClr val="tx1"/>
                </a:solidFill>
                <a:latin typeface="Bradley Hand ITC" pitchFamily="66" charset="0"/>
              </a:rPr>
              <a:t>Use roller cleaning sheets to clean the print roller</a:t>
            </a:r>
          </a:p>
          <a:p>
            <a:pPr lvl="1"/>
            <a:endParaRPr lang="en-US" dirty="0" smtClean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685800"/>
          </a:xfrm>
        </p:spPr>
        <p:txBody>
          <a:bodyPr/>
          <a:lstStyle/>
          <a:p>
            <a:pPr algn="ctr"/>
            <a:r>
              <a:rPr lang="en-US" u="sng" dirty="0" smtClean="0">
                <a:latin typeface="Bradley Hand ITC" pitchFamily="66" charset="0"/>
              </a:rPr>
              <a:t>Laser</a:t>
            </a:r>
            <a:r>
              <a:rPr lang="en-US" dirty="0" smtClean="0">
                <a:latin typeface="Bradley Hand ITC" pitchFamily="66" charset="0"/>
              </a:rPr>
              <a:t> </a:t>
            </a:r>
            <a:r>
              <a:rPr lang="en-US" u="sng" dirty="0" smtClean="0">
                <a:latin typeface="Bradley Hand ITC" pitchFamily="66" charset="0"/>
              </a:rPr>
              <a:t>Printer</a:t>
            </a:r>
            <a:endParaRPr lang="en-US" u="sng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239000" cy="55413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latin typeface="Bradley Hand ITC" pitchFamily="66" charset="0"/>
              </a:rPr>
              <a:t>Should be cleaned when print deteriorates or when you change the toner cartridge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Bradley Hand ITC" pitchFamily="66" charset="0"/>
              </a:rPr>
              <a:t>When you open the printer Do NOT touch anything shiny, it may be hot or contain a charge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latin typeface="Bradley Hand ITC" pitchFamily="66" charset="0"/>
              </a:rPr>
              <a:t>Use these maintenance tasks: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Bradley Hand ITC" pitchFamily="66" charset="0"/>
              </a:rPr>
              <a:t>Turn off printer &amp; unplug printer</a:t>
            </a:r>
            <a:r>
              <a:rPr lang="en-US" sz="1600" dirty="0">
                <a:solidFill>
                  <a:schemeClr val="tx1"/>
                </a:solidFill>
                <a:latin typeface="Bradley Hand ITC" pitchFamily="66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Bradley Hand ITC" pitchFamily="66" charset="0"/>
              </a:rPr>
              <a:t>(if warm let it cool &amp; remove the paper trays and toners cartridge)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Bradley Hand ITC" pitchFamily="66" charset="0"/>
              </a:rPr>
              <a:t>Use a printer or good paint brush and a lint-free cloth to clean inside the toner opening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Bradley Hand ITC" pitchFamily="66" charset="0"/>
              </a:rPr>
              <a:t>Remove paper fragments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Bradley Hand ITC" pitchFamily="66" charset="0"/>
              </a:rPr>
              <a:t>Use a clean cloth to wipe  up any spilled toner and dust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Bradley Hand ITC" pitchFamily="66" charset="0"/>
              </a:rPr>
              <a:t>Clean the roller, DO NOT  touch the transfer (sponge) roller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>
                <a:solidFill>
                  <a:schemeClr val="tx1"/>
                </a:solidFill>
                <a:latin typeface="Bradley Hand ITC" pitchFamily="66" charset="0"/>
              </a:rPr>
              <a:t>Replace the toner cartridge</a:t>
            </a:r>
          </a:p>
          <a:p>
            <a:pPr>
              <a:lnSpc>
                <a:spcPct val="150000"/>
              </a:lnSpc>
              <a:buNone/>
            </a:pPr>
            <a:r>
              <a:rPr lang="en-US" sz="1600" dirty="0" smtClean="0">
                <a:latin typeface="Bradley Hand ITC" pitchFamily="66" charset="0"/>
              </a:rPr>
              <a:t>Some laser printer contain </a:t>
            </a:r>
            <a:r>
              <a:rPr lang="en-US" sz="1600" b="1" i="1" dirty="0" smtClean="0">
                <a:latin typeface="Bradley Hand ITC" pitchFamily="66" charset="0"/>
              </a:rPr>
              <a:t>corona wires</a:t>
            </a:r>
            <a:r>
              <a:rPr lang="en-US" sz="1600" dirty="0" smtClean="0">
                <a:latin typeface="Bradley Hand ITC" pitchFamily="66" charset="0"/>
              </a:rPr>
              <a:t>, DO NOT brush or vacuum these wires.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685800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>
                <a:latin typeface="Bradley Hand ITC" pitchFamily="66" charset="0"/>
              </a:rPr>
              <a:t>Upgrades</a:t>
            </a:r>
            <a:r>
              <a:rPr lang="en-US" dirty="0" smtClean="0">
                <a:latin typeface="Bradley Hand ITC" pitchFamily="66" charset="0"/>
              </a:rPr>
              <a:t> </a:t>
            </a:r>
            <a:r>
              <a:rPr lang="en-US" u="sng" dirty="0" smtClean="0">
                <a:latin typeface="Bradley Hand ITC" pitchFamily="66" charset="0"/>
              </a:rPr>
              <a:t>&amp;</a:t>
            </a:r>
            <a:r>
              <a:rPr lang="en-US" dirty="0" smtClean="0">
                <a:latin typeface="Bradley Hand ITC" pitchFamily="66" charset="0"/>
              </a:rPr>
              <a:t> </a:t>
            </a:r>
            <a:r>
              <a:rPr lang="en-US" u="sng" dirty="0" smtClean="0">
                <a:latin typeface="Bradley Hand ITC" pitchFamily="66" charset="0"/>
              </a:rPr>
              <a:t>Consumables</a:t>
            </a:r>
            <a:endParaRPr lang="en-US" u="sng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239000" cy="55413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Bradley Hand ITC" pitchFamily="66" charset="0"/>
              </a:rPr>
              <a:t>Eventually hardware components may be damaged and need to be changes, or output and production need to be increased.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Bradley Hand ITC" pitchFamily="66" charset="0"/>
              </a:rPr>
              <a:t>It can be enhanced by upgrading various elements within the computer system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Adding computer memory 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Updating the keyboard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Updating the mouse</a:t>
            </a:r>
          </a:p>
          <a:p>
            <a:pPr lvl="1">
              <a:buNone/>
            </a:pP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144</TotalTime>
  <Words>652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Computer Maintenance</vt:lpstr>
      <vt:lpstr>Maintenance Issues</vt:lpstr>
      <vt:lpstr>Hardware Maintenance</vt:lpstr>
      <vt:lpstr>Keyboard</vt:lpstr>
      <vt:lpstr>Mouse</vt:lpstr>
      <vt:lpstr>Printer</vt:lpstr>
      <vt:lpstr>Inkjet printer</vt:lpstr>
      <vt:lpstr>Laser Printer</vt:lpstr>
      <vt:lpstr>Upgrades &amp; Consumables</vt:lpstr>
      <vt:lpstr>Computer memory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stu455ce</dc:creator>
  <cp:lastModifiedBy>stu455ce</cp:lastModifiedBy>
  <cp:revision>15</cp:revision>
  <dcterms:created xsi:type="dcterms:W3CDTF">2012-01-18T14:22:05Z</dcterms:created>
  <dcterms:modified xsi:type="dcterms:W3CDTF">2012-01-24T14:52:48Z</dcterms:modified>
</cp:coreProperties>
</file>